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7" r:id="rId4"/>
    <p:sldId id="268" r:id="rId5"/>
    <p:sldId id="258" r:id="rId6"/>
    <p:sldId id="269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73" r:id="rId16"/>
    <p:sldId id="265" r:id="rId17"/>
    <p:sldId id="27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C9426-AB00-4454-974B-7F0269EC207A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A6C91-F11F-43AB-9C46-E8B7D8589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4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BA4C4BC-E72A-4134-9E6D-171D9CDB65BD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AE0-778A-42C1-B067-C401C5476206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2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AC6D1-8FFD-464B-BF2D-31CE9A77B97E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2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6FC3A-AE61-434E-98B5-E9A813C441CE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1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4237-C0FC-41C9-AFD5-844DD78CA287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8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4B9E-40F4-450D-AFCF-CB8B6574E271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6ECF-5FD0-40AF-AD59-DA0BF53D5378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54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34C9-D037-42CA-AF0A-36FD9E7EF6A1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7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4511-A2D1-4FCA-A81B-0A25D960B293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6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FBB9-9A73-4F8C-BCEE-4CD9AB28FD1B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A7E6-1350-45BC-9DDD-B9F813ED27C8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78031F-2B3D-4028-8487-C054160AFCD6}" type="datetime1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71899C4-8C8E-4824-B9EA-8A9CD628F6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65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microsoft.com/office/2007/relationships/hdphoto" Target="../media/hdphoto6.wdp"/><Relationship Id="rId7" Type="http://schemas.openxmlformats.org/officeDocument/2006/relationships/image" Target="../media/image17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.bin"/><Relationship Id="rId11" Type="http://schemas.microsoft.com/office/2007/relationships/hdphoto" Target="../media/hdphoto8.wdp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159A2-6EFD-440D-A2AD-BBE1B480F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数值积分与数值微分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436223-D1F4-4101-985A-8C91E88E8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CE3AA8-3AE7-5652-D900-BB9D1248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5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47A483-8B80-4DE3-AEF8-2706B4CD6F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辛普森公式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余项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C5E4EE8-8CD9-44AB-A6CD-543C9C999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97"/>
          <a:stretch/>
        </p:blipFill>
        <p:spPr>
          <a:xfrm>
            <a:off x="7126243" y="2555563"/>
            <a:ext cx="3809569" cy="138564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F034F2-08D5-48E6-90DA-7D7C76BAB5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453" r="43921" b="-1460"/>
          <a:stretch/>
        </p:blipFill>
        <p:spPr>
          <a:xfrm>
            <a:off x="558698" y="947651"/>
            <a:ext cx="6949007" cy="726370"/>
          </a:xfrm>
          <a:prstGeom prst="rect">
            <a:avLst/>
          </a:prstGeom>
        </p:spPr>
      </p:pic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44D23618-AC31-48A5-A0C6-F351E8A8D8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55798"/>
              </p:ext>
            </p:extLst>
          </p:nvPr>
        </p:nvGraphicFramePr>
        <p:xfrm>
          <a:off x="984853" y="2760994"/>
          <a:ext cx="4970751" cy="668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022560" imgH="406080" progId="Equation.3">
                  <p:embed/>
                </p:oleObj>
              </mc:Choice>
              <mc:Fallback>
                <p:oleObj name="公式" r:id="rId6" imgW="3022560" imgH="406080" progId="Equation.3">
                  <p:embed/>
                  <p:pic>
                    <p:nvPicPr>
                      <p:cNvPr id="7174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853" y="2760994"/>
                        <a:ext cx="4970751" cy="668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8D0314F-B124-4C58-87FC-EB6E136E2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308775"/>
              </p:ext>
            </p:extLst>
          </p:nvPr>
        </p:nvGraphicFramePr>
        <p:xfrm>
          <a:off x="969615" y="4740471"/>
          <a:ext cx="4809392" cy="72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603500" imgH="393700" progId="Equation.3">
                  <p:embed/>
                </p:oleObj>
              </mc:Choice>
              <mc:Fallback>
                <p:oleObj name="公式" r:id="rId8" imgW="2603500" imgH="393700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615" y="4740471"/>
                        <a:ext cx="4809392" cy="726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3D74F4A1-555E-4A45-87C4-116F8C530E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10" y="4021121"/>
            <a:ext cx="4809392" cy="20787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FBC9A2-E1CC-F6B9-861E-98E33B44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8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B0BF4DF-0284-4269-9ADF-C6D9CF9021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8" y="585215"/>
                <a:ext cx="9720072" cy="189012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800" dirty="0"/>
                  <a:t>6.</a:t>
                </a:r>
                <a:r>
                  <a:rPr lang="zh-CN" altLang="en-US" sz="2800" dirty="0"/>
                  <a:t>若用复合梯形公式计算积分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sz="2800" dirty="0"/>
                  <a:t>，问区间</a:t>
                </a:r>
                <a:r>
                  <a:rPr lang="en-US" altLang="zh-CN" sz="2800" dirty="0"/>
                  <a:t>[0,1]</a:t>
                </a:r>
                <a:r>
                  <a:rPr lang="zh-CN" altLang="en-US" sz="2800" dirty="0"/>
                  <a:t>应分多少等份才能使截断误差不超过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r>
                  <a:rPr lang="zh-CN" altLang="en-US" sz="2800" dirty="0"/>
                  <a:t>若改用复合辛普森公式，要达到同样精度区间</a:t>
                </a:r>
                <a:r>
                  <a:rPr lang="en-US" altLang="zh-CN" sz="2800" dirty="0"/>
                  <a:t>[0,1]</a:t>
                </a:r>
                <a:r>
                  <a:rPr lang="zh-CN" altLang="en-US" sz="2800" dirty="0"/>
                  <a:t>应分多少等份？</a:t>
                </a:r>
                <a:br>
                  <a:rPr lang="en-US" altLang="zh-CN" sz="2800" dirty="0"/>
                </a:br>
                <a:endParaRPr lang="zh-CN" altLang="en-US" sz="28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B0BF4DF-0284-4269-9ADF-C6D9CF902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8" y="585215"/>
                <a:ext cx="9720072" cy="1890129"/>
              </a:xfrm>
              <a:blipFill>
                <a:blip r:embed="rId2"/>
                <a:stretch>
                  <a:fillRect l="-1254" r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FE3040-0B19-4CE0-9976-6F56870F1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8" y="2064930"/>
            <a:ext cx="2894260" cy="40714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AFFF06-9812-4619-9E1F-C8A40EA6B9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55"/>
          <a:stretch/>
        </p:blipFill>
        <p:spPr>
          <a:xfrm>
            <a:off x="6339884" y="2064930"/>
            <a:ext cx="3488694" cy="4757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C3643B-40E3-4D34-85DD-4DA95D268D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866"/>
          <a:stretch/>
        </p:blipFill>
        <p:spPr>
          <a:xfrm>
            <a:off x="1100737" y="6089264"/>
            <a:ext cx="3378355" cy="8046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6D4E99-60FA-7B75-9F46-030B68A1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353FEF-CEBF-A9C1-D6D2-5C700E038DE3}"/>
              </a:ext>
            </a:extLst>
          </p:cNvPr>
          <p:cNvSpPr txBox="1"/>
          <p:nvPr/>
        </p:nvSpPr>
        <p:spPr>
          <a:xfrm>
            <a:off x="7387390" y="6448927"/>
            <a:ext cx="22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8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FDA00F9-F855-45CA-846C-0CCB6B7834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8.</a:t>
                </a:r>
                <a:r>
                  <a:rPr lang="zh-CN" altLang="en-US" dirty="0"/>
                  <a:t>用龙贝格求积方法计算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π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𝑥𝑠𝑖𝑛𝑥𝑑𝑥</m:t>
                        </m:r>
                      </m:e>
                    </m:nary>
                  </m:oMath>
                </a14:m>
                <a:r>
                  <a:rPr lang="zh-CN" altLang="en-US" dirty="0"/>
                  <a:t>，使误差不超过</a:t>
                </a:r>
                <a:r>
                  <a:rPr lang="en-US" altLang="zh-CN" dirty="0"/>
                  <a:t>10</a:t>
                </a:r>
                <a:r>
                  <a:rPr lang="en-US" altLang="zh-CN" baseline="30000" dirty="0"/>
                  <a:t>-5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FDA00F9-F855-45CA-846C-0CCB6B783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 t="-3659" r="-8589" b="-17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8EDE6-4D09-4DD7-8976-483DBD98C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龙贝格求积分法就应该用计算机算，这里是个特例：</a:t>
            </a:r>
            <a:endParaRPr lang="en-US" altLang="zh-CN" dirty="0"/>
          </a:p>
          <a:p>
            <a:pPr lvl="1"/>
            <a:r>
              <a:rPr lang="zh-CN" altLang="en-US" dirty="0"/>
              <a:t>区间的两个端点函数值等于</a:t>
            </a:r>
            <a:r>
              <a:rPr lang="en-US" altLang="zh-CN" dirty="0"/>
              <a:t>0</a:t>
            </a:r>
            <a:r>
              <a:rPr lang="zh-CN" altLang="en-US" dirty="0"/>
              <a:t>，第一次梯形公式面积是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二分以后的中点函数值还是</a:t>
            </a:r>
            <a:r>
              <a:rPr lang="en-US" altLang="zh-CN" dirty="0"/>
              <a:t>0</a:t>
            </a:r>
            <a:r>
              <a:rPr lang="zh-CN" altLang="en-US" dirty="0"/>
              <a:t>，第二次梯形公式面积还是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做不下去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961D18-9321-4BC0-9FCD-9917F6ED6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63" y="2227322"/>
            <a:ext cx="4572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E8104-EF9F-465C-99B8-B5E10E0A9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99" y="3698300"/>
            <a:ext cx="10409430" cy="277584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0019F3-0B6A-1DA3-71A3-6F247DC7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73F23-D3E8-A4B7-EC5F-CA2CDA321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1"/>
          <a:stretch/>
        </p:blipFill>
        <p:spPr bwMode="auto">
          <a:xfrm>
            <a:off x="9379117" y="1229861"/>
            <a:ext cx="2730166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2ABD4-94DD-EBD1-48F1-0F93BB4D5CF6}"/>
              </a:ext>
            </a:extLst>
          </p:cNvPr>
          <p:cNvSpPr txBox="1"/>
          <p:nvPr/>
        </p:nvSpPr>
        <p:spPr>
          <a:xfrm>
            <a:off x="3610383" y="6041951"/>
            <a:ext cx="4971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真的要做得从</a:t>
            </a:r>
            <a:r>
              <a:rPr lang="en-US" altLang="zh-CN" sz="2400" dirty="0"/>
              <a:t>2</a:t>
            </a:r>
            <a:r>
              <a:rPr lang="zh-CN" altLang="en-US" sz="2400" dirty="0"/>
              <a:t>次二分之后作为起点</a:t>
            </a:r>
          </a:p>
        </p:txBody>
      </p:sp>
    </p:spTree>
    <p:extLst>
      <p:ext uri="{BB962C8B-B14F-4D97-AF65-F5344CB8AC3E}">
        <p14:creationId xmlns:p14="http://schemas.microsoft.com/office/powerpoint/2010/main" val="24872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457200" lvl="1" indent="0" eaLnBrk="1" hangingPunct="1"/>
                <a: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10.</a:t>
                </a:r>
                <a:r>
                  <a:rPr lang="zh-CN" altLang="en-US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试构造高斯型求积公式</a:t>
                </a:r>
                <a:b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4400" i="1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4400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𝑥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𝑑𝑥</m:t>
                      </m:r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≈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4500" kern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2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</p:spPr>
            <p:txBody>
              <a:bodyPr/>
              <a:lstStyle/>
              <a:p>
                <a:r>
                  <a:rPr lang="zh-CN" altLang="en-US" dirty="0"/>
                  <a:t>什么是高斯求积公式？代数精度最高的求积公式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能达到多高？其实还是一样，比未知数的个数少一个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这里有几个未知数？两个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，两个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怎么确定未知数？分别针对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列方程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  <a:blipFill>
                <a:blip r:embed="rId3"/>
                <a:stretch>
                  <a:fillRect l="-313" t="-1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C366B-E897-96C0-C567-B625AD5B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2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457200" lvl="1" indent="0" eaLnBrk="1" hangingPunct="1"/>
                <a: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10.</a:t>
                </a:r>
                <a:r>
                  <a:rPr lang="zh-CN" altLang="en-US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试构造高斯型求积公式</a:t>
                </a:r>
                <a:b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4400" i="1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4400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𝑥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𝑑𝑥</m:t>
                      </m:r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≈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4500" kern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2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因为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r>
                  <a:rPr lang="zh-CN" altLang="en-US" sz="20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0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0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200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0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0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0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cap="all" spc="10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0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；</a:t>
                </a:r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40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all" spc="10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dirty="0"/>
                  <a:t>；</a:t>
                </a:r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all" spc="10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CN" altLang="en-US" dirty="0"/>
                  <a:t>所以有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0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altLang="zh-CN" sz="200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sz="240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400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en-US" altLang="zh-CN" sz="2400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 cap="all" spc="10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 cap="all" spc="10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cap="all" spc="100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肯定能解得出来</a:t>
                </a: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  <a:blipFill>
                <a:blip r:embed="rId3"/>
                <a:stretch>
                  <a:fillRect l="-502" b="-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291B5CE-AD21-4EEB-B45F-7C4A7C0C1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58" y="5841871"/>
            <a:ext cx="467489" cy="467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748E3D-FADC-41A7-88F1-8B5093D694C6}"/>
                  </a:ext>
                </a:extLst>
              </p:cNvPr>
              <p:cNvSpPr txBox="1"/>
              <p:nvPr/>
            </p:nvSpPr>
            <p:spPr>
              <a:xfrm>
                <a:off x="7100047" y="4351745"/>
                <a:ext cx="3344650" cy="1921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还可以仿照书上的例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，先构造以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为权函数的，在区间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zh-CN" altLang="en-US" dirty="0"/>
                  <a:t>上跟</a:t>
                </a:r>
                <a14:m>
                  <m:oMath xmlns:m="http://schemas.openxmlformats.org/officeDocument/2006/math">
                    <m:r>
                      <a:rPr lang="en-US" altLang="zh-CN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都正交的二次多项式，再求它的两个零点作为高斯点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，这样就只需要列两个方程求解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748E3D-FADC-41A7-88F1-8B5093D6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47" y="4351745"/>
                <a:ext cx="3344650" cy="1921039"/>
              </a:xfrm>
              <a:prstGeom prst="rect">
                <a:avLst/>
              </a:prstGeom>
              <a:blipFill>
                <a:blip r:embed="rId5"/>
                <a:stretch>
                  <a:fillRect l="-1642" t="-1905" r="-8212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E7F88-EABE-47A6-B9DA-C105915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4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457200" lvl="1" indent="0" eaLnBrk="1" hangingPunct="1"/>
                <a: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10.</a:t>
                </a:r>
                <a:r>
                  <a:rPr lang="zh-CN" altLang="en-US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试构造高斯型求积公式</a:t>
                </a:r>
                <a:br>
                  <a:rPr lang="en-US" altLang="zh-CN" sz="44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4400" i="1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4400" kern="1200" cap="all" spc="10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𝑥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𝑑𝑥</m:t>
                      </m:r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≈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4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altLang="zh-CN" sz="44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</m:t>
                      </m:r>
                      <m:d>
                        <m:dPr>
                          <m:ctrlPr>
                            <a:rPr lang="en-US" altLang="zh-CN" sz="44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44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44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4500" kern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5BBDF3E-D7D5-4D3E-AA07-730490AA5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2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，应该有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cap="all" spc="10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，和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</a:t>
                </a:r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于是得：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，解得：</a:t>
                </a:r>
                <a14:m>
                  <m:oMath xmlns:m="http://schemas.openxmlformats.org/officeDocument/2006/math"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cap="all" spc="10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cap="all" spc="10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cap="all" spc="100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den>
                    </m:f>
                  </m:oMath>
                </a14:m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240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 cap="all" spc="1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cap="all" spc="1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 cap="all" spc="1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den>
                    </m:f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，令</a:t>
                </a:r>
                <a14:m>
                  <m:oMath xmlns:m="http://schemas.openxmlformats.org/officeDocument/2006/math">
                    <m:r>
                      <a:rPr lang="zh-CN" altLang="en-US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可解得：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=0.1156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</a:t>
                </a:r>
                <a:r>
                  <a:rPr lang="en-US" altLang="zh-CN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741</m:t>
                    </m:r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nary>
                  </m:oMath>
                </a14:m>
                <a:r>
                  <a:rPr lang="en-US" altLang="zh-CN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	</a:t>
                </a:r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；</a:t>
                </a:r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cap="all" spc="1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cap="all" spc="10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cap="all" spc="1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解得：</a:t>
                </a:r>
                <a:r>
                  <a:rPr lang="en-US" altLang="zh-CN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=1.3044</m:t>
                    </m:r>
                  </m:oMath>
                </a14:m>
                <a:r>
                  <a:rPr lang="zh-CN" altLang="en-US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，</a:t>
                </a:r>
                <a:r>
                  <a:rPr lang="en-US" altLang="zh-CN" sz="24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cap="all" spc="1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cap="all" spc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0.6956</m:t>
                    </m:r>
                  </m:oMath>
                </a14:m>
                <a:endParaRPr lang="en-US" altLang="zh-CN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E34B0B-91E7-475A-A35A-E0B873FB3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540000"/>
                <a:ext cx="9720073" cy="3769360"/>
              </a:xfr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4A0C68-B531-0DDF-9331-02F60A28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2C175C6-1519-9488-38B5-FC872F8B8329}"/>
              </a:ext>
            </a:extLst>
          </p:cNvPr>
          <p:cNvCxnSpPr/>
          <p:nvPr/>
        </p:nvCxnSpPr>
        <p:spPr>
          <a:xfrm>
            <a:off x="6930189" y="4343400"/>
            <a:ext cx="356134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70A6D7-07FE-1FFC-46E7-B95B7393AF8A}"/>
              </a:ext>
            </a:extLst>
          </p:cNvPr>
          <p:cNvCxnSpPr/>
          <p:nvPr/>
        </p:nvCxnSpPr>
        <p:spPr>
          <a:xfrm>
            <a:off x="2113547" y="6120063"/>
            <a:ext cx="356134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5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00A05E-9E01-4250-8078-9EEC874865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9527" y="585216"/>
                <a:ext cx="10340109" cy="1499616"/>
              </a:xfrm>
            </p:spPr>
            <p:txBody>
              <a:bodyPr>
                <a:noAutofit/>
              </a:bodyPr>
              <a:lstStyle/>
              <a:p>
                <a:pPr marL="457200" lvl="1" indent="0" eaLnBrk="1" hangingPunct="1"/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11.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=2,3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的高斯</a:t>
                </a:r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-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勒让德公式计算积分</a:t>
                </a:r>
                <a:b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40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40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altLang="zh-CN" sz="40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𝑠𝑖𝑛𝑥</m:t>
                          </m:r>
                        </m:e>
                      </m:nary>
                      <m:r>
                        <a:rPr lang="en-US" altLang="zh-CN" sz="40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𝑑𝑥</m:t>
                      </m:r>
                    </m:oMath>
                  </m:oMathPara>
                </a14:m>
                <a:b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:endParaRPr lang="zh-CN" altLang="en-US" sz="4000" kern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00A05E-9E01-4250-8078-9EEC87486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9527" y="585216"/>
                <a:ext cx="10340109" cy="1499616"/>
              </a:xfrm>
              <a:blipFill>
                <a:blip r:embed="rId2"/>
                <a:stretch>
                  <a:fillRect t="-272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D1990-5A67-4DF1-B88A-F5D96C6D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3773" y="3897202"/>
                <a:ext cx="3675008" cy="1007307"/>
              </a:xfrm>
            </p:spPr>
            <p:txBody>
              <a:bodyPr/>
              <a:lstStyle/>
              <a:p>
                <a:r>
                  <a:rPr lang="zh-CN" altLang="en-US" dirty="0"/>
                  <a:t>注意：高斯勒让德求积公式的区间是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,1]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D1990-5A67-4DF1-B88A-F5D96C6D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3773" y="3897202"/>
                <a:ext cx="3675008" cy="1007307"/>
              </a:xfrm>
              <a:blipFill>
                <a:blip r:embed="rId3"/>
                <a:stretch>
                  <a:fillRect l="-829" t="-6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Group 60">
            <a:extLst>
              <a:ext uri="{FF2B5EF4-FFF2-40B4-BE49-F238E27FC236}">
                <a16:creationId xmlns:a16="http://schemas.microsoft.com/office/drawing/2014/main" id="{3E021FD6-A84B-4A34-B629-7A733D0E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07766"/>
              </p:ext>
            </p:extLst>
          </p:nvPr>
        </p:nvGraphicFramePr>
        <p:xfrm>
          <a:off x="6226802" y="2910660"/>
          <a:ext cx="4038600" cy="3286125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0.577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0.775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0.889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0.861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0.340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0.348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0.652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99C61B-814A-8378-6401-C4FF20B3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4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00A05E-9E01-4250-8078-9EEC874865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9527" y="585216"/>
                <a:ext cx="10340109" cy="1499616"/>
              </a:xfrm>
            </p:spPr>
            <p:txBody>
              <a:bodyPr>
                <a:noAutofit/>
              </a:bodyPr>
              <a:lstStyle/>
              <a:p>
                <a:pPr marL="457200" lvl="1" indent="0" eaLnBrk="1" hangingPunct="1"/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11.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=2,3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的高斯</a:t>
                </a:r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-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勒让德公式计算积分</a:t>
                </a:r>
                <a:b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4000" i="1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4000" i="1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altLang="zh-CN" sz="40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0" kern="1200" cap="all" spc="1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4000" kern="1200" cap="all" spc="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𝑠𝑖𝑛𝑥</m:t>
                          </m:r>
                        </m:e>
                      </m:nary>
                      <m:r>
                        <a:rPr lang="en-US" altLang="zh-CN" sz="4000" kern="1200" cap="all" spc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𝑑𝑥</m:t>
                      </m:r>
                    </m:oMath>
                  </m:oMathPara>
                </a14:m>
                <a:b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:endParaRPr lang="zh-CN" altLang="en-US" sz="4000" kern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00A05E-9E01-4250-8078-9EEC87486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9527" y="585216"/>
                <a:ext cx="10340109" cy="1499616"/>
              </a:xfrm>
              <a:blipFill>
                <a:blip r:embed="rId2"/>
                <a:stretch>
                  <a:fillRect t="-272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24E24F2-B120-408D-A626-52DB8B3C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3" y="2175195"/>
            <a:ext cx="5463531" cy="4414039"/>
          </a:xfrm>
          <a:prstGeom prst="rect">
            <a:avLst/>
          </a:prstGeom>
        </p:spPr>
      </p:pic>
      <p:graphicFrame>
        <p:nvGraphicFramePr>
          <p:cNvPr id="9" name="Group 60">
            <a:extLst>
              <a:ext uri="{FF2B5EF4-FFF2-40B4-BE49-F238E27FC236}">
                <a16:creationId xmlns:a16="http://schemas.microsoft.com/office/drawing/2014/main" id="{0012D562-B26A-45EB-8276-B2206949B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30457"/>
              </p:ext>
            </p:extLst>
          </p:nvPr>
        </p:nvGraphicFramePr>
        <p:xfrm>
          <a:off x="7547058" y="2646609"/>
          <a:ext cx="4038600" cy="3286125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0.577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0.775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0.889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0.861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0.340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0.348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0.652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32DCFF-1848-64A6-E354-2C4C2248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9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2882B5F-0871-4760-B5DD-69D319209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/>
                <a:r>
                  <a:rPr lang="en-US" altLang="zh-CN" sz="3600" dirty="0"/>
                  <a:t>18.</a:t>
                </a:r>
                <a:r>
                  <a:rPr lang="zh-CN" altLang="en-US" sz="3600" dirty="0"/>
                  <a:t>用三点公式求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36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zh-CN" altLang="en-US" sz="3600" dirty="0"/>
                  <a:t>，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36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r>
                  <a:rPr lang="en-US" altLang="zh-CN" sz="3600" i="1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3600" dirty="0"/>
                  <a:t>处的导数值。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3600" dirty="0"/>
                  <a:t>的值由下表给出：</a:t>
                </a:r>
                <a:br>
                  <a:rPr lang="en-US" altLang="zh-CN" sz="3600" dirty="0"/>
                </a:b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.0     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1.1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1.2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.2500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0.2268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0.206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2882B5F-0871-4760-B5DD-69D31920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81" t="-24390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7">
            <a:extLst>
              <a:ext uri="{FF2B5EF4-FFF2-40B4-BE49-F238E27FC236}">
                <a16:creationId xmlns:a16="http://schemas.microsoft.com/office/drawing/2014/main" id="{163072F8-0C67-40F8-8DC9-8BBAAE3E1AC2}"/>
              </a:ext>
            </a:extLst>
          </p:cNvPr>
          <p:cNvGrpSpPr>
            <a:grpSpLocks/>
          </p:cNvGrpSpPr>
          <p:nvPr/>
        </p:nvGrpSpPr>
        <p:grpSpPr bwMode="auto">
          <a:xfrm>
            <a:off x="56303" y="2449493"/>
            <a:ext cx="4784640" cy="4109469"/>
            <a:chOff x="248" y="935"/>
            <a:chExt cx="2677" cy="278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6864F74A-8540-4C0B-8804-FD3C2C8A9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625"/>
            <a:stretch>
              <a:fillRect/>
            </a:stretch>
          </p:blipFill>
          <p:spPr bwMode="auto">
            <a:xfrm>
              <a:off x="839" y="935"/>
              <a:ext cx="1996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B8AEB6B-DFBB-4C2B-AB8A-970C81BA1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07" r="22107"/>
            <a:stretch>
              <a:fillRect/>
            </a:stretch>
          </p:blipFill>
          <p:spPr bwMode="auto">
            <a:xfrm>
              <a:off x="248" y="1706"/>
              <a:ext cx="2677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CEDC881-7A94-4B68-A0BB-224D54C72D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9" b="27583"/>
          <a:stretch/>
        </p:blipFill>
        <p:spPr>
          <a:xfrm>
            <a:off x="6446464" y="2449493"/>
            <a:ext cx="4596078" cy="427371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927B90-7366-DAF5-2B75-6E98B0DC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2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3600" dirty="0"/>
                  <a:t>1.</a:t>
                </a:r>
                <a:r>
                  <a:rPr lang="zh-CN" altLang="en-US" sz="3600" dirty="0"/>
                  <a:t>（</a:t>
                </a:r>
                <a:r>
                  <a:rPr lang="en-US" altLang="zh-CN" sz="3600" dirty="0"/>
                  <a:t>2</a:t>
                </a:r>
                <a:r>
                  <a:rPr lang="zh-CN" altLang="en-US" sz="3600" dirty="0"/>
                  <a:t>）确定求积公式</a:t>
                </a:r>
                <a:br>
                  <a:rPr lang="en-US" altLang="zh-CN" sz="3600" dirty="0"/>
                </a:b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sz="3600" dirty="0"/>
                  <a:t>中的待定参数，使其代数精度尽量高，并指明所构造出的求积公式所具有的代数精度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81" t="-30488" r="-31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420472"/>
                <a:ext cx="10143744" cy="436173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尽量高是什么意思？把所有的变量都用来列方程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这个求积公式里有几个变量？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个（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），所以代数精度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至少</a:t>
                </a:r>
                <a:r>
                  <a:rPr lang="zh-CN" altLang="en-US" dirty="0"/>
                  <a:t>可以达到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420472"/>
                <a:ext cx="10143744" cy="4361736"/>
              </a:xfrm>
              <a:blipFill>
                <a:blip r:embed="rId3"/>
                <a:stretch>
                  <a:fillRect l="-300" t="-1676" r="-1202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代数精度的必要条件">
            <a:extLst>
              <a:ext uri="{FF2B5EF4-FFF2-40B4-BE49-F238E27FC236}">
                <a16:creationId xmlns:a16="http://schemas.microsoft.com/office/drawing/2014/main" id="{4C9E0D21-5EBF-418A-9EB3-FDB4C3E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886211"/>
            <a:ext cx="7741728" cy="325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F5B259-5357-9FE9-226B-68CED2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5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3600" dirty="0"/>
                  <a:t>1.</a:t>
                </a:r>
                <a:r>
                  <a:rPr lang="zh-CN" altLang="en-US" sz="3600" dirty="0"/>
                  <a:t>（</a:t>
                </a:r>
                <a:r>
                  <a:rPr lang="en-US" altLang="zh-CN" sz="3600" dirty="0"/>
                  <a:t>2</a:t>
                </a:r>
                <a:r>
                  <a:rPr lang="zh-CN" altLang="en-US" sz="3600" dirty="0"/>
                  <a:t>）确定求积公式</a:t>
                </a:r>
                <a:br>
                  <a:rPr lang="en-US" altLang="zh-CN" sz="3600" dirty="0"/>
                </a:b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sz="3600" dirty="0"/>
                  <a:t>中的待定参数，使其代数精度尽量高，并指明所构造出的求积公式所具有的代数精度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81" t="-30488" r="-31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A15A118-E46F-4CC3-91F6-565FCC529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/>
        </p:blipFill>
        <p:spPr>
          <a:xfrm>
            <a:off x="570416" y="2568353"/>
            <a:ext cx="7089898" cy="342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BA451C-D4A4-4A41-BFAE-A567017AA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5" t="42399" r="61020" b="25767"/>
          <a:stretch/>
        </p:blipFill>
        <p:spPr>
          <a:xfrm>
            <a:off x="7232073" y="3329981"/>
            <a:ext cx="2205317" cy="26249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E15204-FD43-4918-B6C8-117E0148CB9B}"/>
              </a:ext>
            </a:extLst>
          </p:cNvPr>
          <p:cNvSpPr txBox="1"/>
          <p:nvPr/>
        </p:nvSpPr>
        <p:spPr>
          <a:xfrm>
            <a:off x="10095954" y="3760287"/>
            <a:ext cx="161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此时只是确定了求积公式，并没有明确代数精度。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5D93EC-170F-E53B-5A57-E1CD91C4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16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3600" dirty="0"/>
                  <a:t>1.</a:t>
                </a:r>
                <a:r>
                  <a:rPr lang="zh-CN" altLang="en-US" sz="3600" dirty="0"/>
                  <a:t>（</a:t>
                </a:r>
                <a:r>
                  <a:rPr lang="en-US" altLang="zh-CN" sz="3600" dirty="0"/>
                  <a:t>2</a:t>
                </a:r>
                <a:r>
                  <a:rPr lang="zh-CN" altLang="en-US" sz="3600" dirty="0"/>
                  <a:t>）确定求积公式</a:t>
                </a:r>
                <a:br>
                  <a:rPr lang="en-US" altLang="zh-CN" sz="3600" dirty="0"/>
                </a:b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sz="3600" dirty="0"/>
                  <a:t>中的待定参数，使其代数精度尽量高，并指明所构造出的求积公式所具有的代数精度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81" t="-30488" r="-31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52B55-5E1F-4B9C-86F2-C39BC1410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496267"/>
            <a:ext cx="4754880" cy="4023360"/>
          </a:xfrm>
        </p:spPr>
        <p:txBody>
          <a:bodyPr/>
          <a:lstStyle/>
          <a:p>
            <a:r>
              <a:rPr lang="zh-CN" altLang="en-US" dirty="0"/>
              <a:t>验证一下可不可以达到</a:t>
            </a:r>
            <a:r>
              <a:rPr lang="en-US" altLang="zh-CN" dirty="0"/>
              <a:t>3</a:t>
            </a:r>
            <a:r>
              <a:rPr lang="zh-CN" altLang="en-US" dirty="0"/>
              <a:t>次？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可以，还是只能说代数精度</a:t>
            </a:r>
            <a:r>
              <a:rPr lang="zh-CN" altLang="en-US" b="1" dirty="0">
                <a:solidFill>
                  <a:srgbClr val="7030A0"/>
                </a:solidFill>
              </a:rPr>
              <a:t>至少</a:t>
            </a:r>
            <a:r>
              <a:rPr lang="zh-CN" altLang="en-US" dirty="0"/>
              <a:t>为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2114FA-C396-4F1B-A638-280B77725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0783" y="2550056"/>
            <a:ext cx="4754880" cy="4023360"/>
          </a:xfrm>
        </p:spPr>
        <p:txBody>
          <a:bodyPr/>
          <a:lstStyle/>
          <a:p>
            <a:r>
              <a:rPr lang="zh-CN" altLang="en-US" dirty="0"/>
              <a:t>再验证一下可不可以达到</a:t>
            </a:r>
            <a:r>
              <a:rPr lang="en-US" altLang="zh-CN" dirty="0"/>
              <a:t>4</a:t>
            </a:r>
            <a:r>
              <a:rPr lang="zh-CN" altLang="en-US" dirty="0"/>
              <a:t>次？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不可以，才能确定代数精度</a:t>
            </a:r>
            <a:r>
              <a:rPr lang="zh-CN" altLang="en-US" b="1" dirty="0">
                <a:solidFill>
                  <a:srgbClr val="FF0000"/>
                </a:solidFill>
              </a:rPr>
              <a:t>是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E597D8-8F68-432D-BA56-49699B220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10" y="3133902"/>
            <a:ext cx="5032091" cy="2527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FEBCAB-6329-4EFB-9455-CF773EC99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570" b="-664"/>
          <a:stretch/>
        </p:blipFill>
        <p:spPr>
          <a:xfrm>
            <a:off x="1096896" y="3041484"/>
            <a:ext cx="5803887" cy="1828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47E4EF-367A-A75B-AB50-08F59B26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4000" dirty="0"/>
                  <a:t>1.</a:t>
                </a:r>
                <a:r>
                  <a:rPr lang="zh-CN" altLang="en-US" sz="4000" dirty="0"/>
                  <a:t>（</a:t>
                </a:r>
                <a:r>
                  <a:rPr lang="en-US" altLang="zh-CN" sz="4000" dirty="0"/>
                  <a:t>4</a:t>
                </a:r>
                <a:r>
                  <a:rPr lang="zh-CN" altLang="en-US" sz="4000" dirty="0"/>
                  <a:t>）确定求积公式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4000" dirty="0"/>
                  <a:t>中的待定参数，使其代数精度尽量高，并指明所构造出的求积公式所具有的代数精度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94" t="-38618" r="-690" b="-50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676576"/>
                <a:ext cx="7802032" cy="35962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套路一样，分别针对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dirty="0"/>
                  <a:t>列方程，比较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特别</a:t>
                </a:r>
                <a:r>
                  <a:rPr lang="zh-CN" altLang="en-US" dirty="0"/>
                  <a:t>的是当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的时候跟唯一的参数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无关。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676576"/>
                <a:ext cx="7802032" cy="3596207"/>
              </a:xfrm>
              <a:blipFill>
                <a:blip r:embed="rId3"/>
                <a:stretch>
                  <a:fillRect l="-391" t="-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382D6BA-C63F-400F-BE32-705E3EA1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2780" r="17485" b="67630"/>
          <a:stretch/>
        </p:blipFill>
        <p:spPr>
          <a:xfrm>
            <a:off x="1024128" y="3207733"/>
            <a:ext cx="5987902" cy="35962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9614A6-4106-8790-5838-83F32592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0F4F3C-2F5A-5090-3470-CFBCE86E68DC}"/>
              </a:ext>
            </a:extLst>
          </p:cNvPr>
          <p:cNvSpPr txBox="1"/>
          <p:nvPr/>
        </p:nvSpPr>
        <p:spPr>
          <a:xfrm>
            <a:off x="6008871" y="4821170"/>
            <a:ext cx="668773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次</a:t>
            </a:r>
            <a:r>
              <a:rPr lang="zh-CN" altLang="en-US" b="1" dirty="0">
                <a:solidFill>
                  <a:srgbClr val="7030A0"/>
                </a:solidFill>
              </a:rPr>
              <a:t>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85BB30-14E3-1B49-7D28-02C3DC32F169}"/>
              </a:ext>
            </a:extLst>
          </p:cNvPr>
          <p:cNvSpPr txBox="1"/>
          <p:nvPr/>
        </p:nvSpPr>
        <p:spPr>
          <a:xfrm>
            <a:off x="6008871" y="6238532"/>
            <a:ext cx="668773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zh-CN" altLang="en-US" b="1" dirty="0">
                <a:solidFill>
                  <a:srgbClr val="7030A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1468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4000" dirty="0"/>
                  <a:t>1.</a:t>
                </a:r>
                <a:r>
                  <a:rPr lang="zh-CN" altLang="en-US" sz="4000" dirty="0"/>
                  <a:t>（</a:t>
                </a:r>
                <a:r>
                  <a:rPr lang="en-US" altLang="zh-CN" sz="4000" dirty="0"/>
                  <a:t>4</a:t>
                </a:r>
                <a:r>
                  <a:rPr lang="zh-CN" altLang="en-US" sz="4000" dirty="0"/>
                  <a:t>）确定求积公式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4000" dirty="0"/>
                  <a:t>中的待定参数，使其代数精度尽量高，并指明所构造出的求积公式所具有的代数精度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44ACCF7-9BCB-4E61-B333-B36DEDA1F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94" t="-38618" r="-690" b="-50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8270" y="2767649"/>
                <a:ext cx="4754880" cy="354171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时候才需要用到参数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11C0C-6A04-4B4C-A587-EDC393CC7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8270" y="2767649"/>
                <a:ext cx="4754880" cy="3541711"/>
              </a:xfrm>
              <a:blipFill>
                <a:blip r:embed="rId3"/>
                <a:stretch>
                  <a:fillRect l="-641" t="-2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EEDB3-0EE6-48EA-9901-CF495E383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622712"/>
            <a:ext cx="4754880" cy="3686647"/>
          </a:xfrm>
        </p:spPr>
        <p:txBody>
          <a:bodyPr/>
          <a:lstStyle/>
          <a:p>
            <a:r>
              <a:rPr lang="zh-CN" altLang="en-US" dirty="0"/>
              <a:t>再判断还能不能更高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82D6BA-C63F-400F-BE32-705E3EA1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3" t="32111" r="16278" b="42059"/>
          <a:stretch/>
        </p:blipFill>
        <p:spPr>
          <a:xfrm>
            <a:off x="735628" y="3305530"/>
            <a:ext cx="5987902" cy="3139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A40891-49EB-44B1-BBA6-8CBE96218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57889" r="5413"/>
          <a:stretch/>
        </p:blipFill>
        <p:spPr>
          <a:xfrm>
            <a:off x="6048730" y="3049568"/>
            <a:ext cx="5364156" cy="373304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FD8E5E-4AB5-E59C-AEDA-ED1260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AECC0E-2E3C-8924-2B00-607ED901ED5C}"/>
              </a:ext>
            </a:extLst>
          </p:cNvPr>
          <p:cNvSpPr txBox="1"/>
          <p:nvPr/>
        </p:nvSpPr>
        <p:spPr>
          <a:xfrm>
            <a:off x="4492848" y="6007753"/>
            <a:ext cx="6687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次</a:t>
            </a:r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570B55-A580-EBC0-505B-66910591AB59}"/>
              </a:ext>
            </a:extLst>
          </p:cNvPr>
          <p:cNvSpPr txBox="1"/>
          <p:nvPr/>
        </p:nvSpPr>
        <p:spPr>
          <a:xfrm>
            <a:off x="11239343" y="3753837"/>
            <a:ext cx="6687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2CE125-E593-1BB0-28BF-714A4E3EDC13}"/>
              </a:ext>
            </a:extLst>
          </p:cNvPr>
          <p:cNvSpPr txBox="1"/>
          <p:nvPr/>
        </p:nvSpPr>
        <p:spPr>
          <a:xfrm>
            <a:off x="11239342" y="4948267"/>
            <a:ext cx="77296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次</a:t>
            </a:r>
            <a:r>
              <a:rPr lang="en-US" altLang="zh-CN" b="1" dirty="0">
                <a:solidFill>
                  <a:srgbClr val="FF0000"/>
                </a:solidFill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2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分别用梯形公式和辛普森公式计算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 t="-15447" r="-564" b="-10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F0F23-55EE-493F-A5F4-C3AF42DEE1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题目交待得不清楚，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/>
                  <a:t>的意思是要用复化梯形公式和复化辛普森公式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F0F23-55EE-493F-A5F4-C3AF42DEE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3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4903DEB-5318-4901-A176-1977340F0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17" y="2210106"/>
            <a:ext cx="467489" cy="467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CEBDE50-3CF2-4CAB-BD9F-67E9CC014E1A}"/>
                  </a:ext>
                </a:extLst>
              </p:cNvPr>
              <p:cNvSpPr txBox="1"/>
              <p:nvPr/>
            </p:nvSpPr>
            <p:spPr bwMode="auto">
              <a:xfrm>
                <a:off x="1344841" y="3330126"/>
                <a:ext cx="3442311" cy="25181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在每个子区间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上采用梯形公式，则可得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积分：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)+2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DCEBDE50-3CF2-4CAB-BD9F-67E9CC01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841" y="3330126"/>
                <a:ext cx="3442311" cy="2518123"/>
              </a:xfrm>
              <a:prstGeom prst="rect">
                <a:avLst/>
              </a:prstGeom>
              <a:blipFill>
                <a:blip r:embed="rId5"/>
                <a:stretch>
                  <a:fillRect l="-70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05AB31C9-66DF-4B7F-BEB5-253F6E8B5C91}"/>
                  </a:ext>
                </a:extLst>
              </p:cNvPr>
              <p:cNvSpPr txBox="1"/>
              <p:nvPr/>
            </p:nvSpPr>
            <p:spPr bwMode="auto">
              <a:xfrm>
                <a:off x="5958694" y="3352217"/>
                <a:ext cx="5338959" cy="292056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在每个子区间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上采用辛普森公式，则可得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积分：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)+4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)+4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05AB31C9-66DF-4B7F-BEB5-253F6E8B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694" y="3352217"/>
                <a:ext cx="5338959" cy="2920567"/>
              </a:xfrm>
              <a:prstGeom prst="rect">
                <a:avLst/>
              </a:prstGeom>
              <a:blipFill>
                <a:blip r:embed="rId6"/>
                <a:stretch>
                  <a:fillRect l="-4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3E1BF-2616-3801-7EC7-DB25BB4D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1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2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分别用梯形公式和辛普森公式计算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 t="-15447" r="-564" b="-10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02A1A87-37DD-46F8-9228-1EA0607A8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5" y="2581713"/>
            <a:ext cx="9131618" cy="3722646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0D19BD-2B22-F0D3-83B3-455E3362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4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2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分别用梯形公式和辛普森公式计算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/6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091E57-A30B-4CF6-89E1-39DD2027E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 t="-15041" r="-564" b="-1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633AF3-94EF-47F7-AE6D-714EE567F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09" y="2424350"/>
            <a:ext cx="9109262" cy="3795526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94AEA-1E1D-802E-D92F-CA8CEF05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899C4-8C8E-4824-B9EA-8A9CD628F6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56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460</TotalTime>
  <Words>1140</Words>
  <Application>Microsoft Office PowerPoint</Application>
  <PresentationFormat>宽屏</PresentationFormat>
  <Paragraphs>139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Arial</vt:lpstr>
      <vt:lpstr>Cambria Math</vt:lpstr>
      <vt:lpstr>Times New Roman</vt:lpstr>
      <vt:lpstr>Tw Cen MT</vt:lpstr>
      <vt:lpstr>Tw Cen MT Condensed</vt:lpstr>
      <vt:lpstr>Wingdings</vt:lpstr>
      <vt:lpstr>Wingdings 3</vt:lpstr>
      <vt:lpstr>积分</vt:lpstr>
      <vt:lpstr>公式</vt:lpstr>
      <vt:lpstr>数值积分与数值微分</vt:lpstr>
      <vt:lpstr>1.（2）确定求积公式 ∫_(-2h)^2h▒〖f(x)〗 dx≈A_(-1) f(-h)+A_0 f(0)+A_1 f(h)中的待定参数，使其代数精度尽量高，并指明所构造出的求积公式所具有的代数精度</vt:lpstr>
      <vt:lpstr>1.（2）确定求积公式 ∫_(-2h)^2h▒〖f(x)〗 dx≈A_(-1) f(-h)+A_0 f(0)+A_1 f(h)中的待定参数，使其代数精度尽量高，并指明所构造出的求积公式所具有的代数精度</vt:lpstr>
      <vt:lpstr>1.（2）确定求积公式 ∫_(-2h)^2h▒〖f(x)〗 dx≈A_(-1) f(-h)+A_0 f(0)+A_1 f(h)中的待定参数，使其代数精度尽量高，并指明所构造出的求积公式所具有的代数精度</vt:lpstr>
      <vt:lpstr>1.（4）确定求积公式∫_0^h▒〖f(x)〗 dx≈h[f(0)+f(h)]/2+ah^2 [f^′ (0)-f′(h)] 中的待定参数，使其代数精度尽量高，并指明所构造出的求积公式所具有的代数精度</vt:lpstr>
      <vt:lpstr>1.（4）确定求积公式∫_0^h▒〖f(x)〗 dx≈h[f(0)+f(h)]/2+ah^2 [f^′ (0)-f′(h)] 中的待定参数，使其代数精度尽量高，并指明所构造出的求积公式所具有的代数精度</vt:lpstr>
      <vt:lpstr>2（1）.分别用梯形公式和辛普森公式计算∫_0^1▒〖x/(4+x^2 ) dx〗,n=8</vt:lpstr>
      <vt:lpstr>2（1）.分别用梯形公式和辛普森公式计算∫_0^1▒〖x/(4+x^2 ) dx〗,n=8</vt:lpstr>
      <vt:lpstr>2（3）.分别用梯形公式和辛普森公式计算∫_0^(π/6)▒〖√(4-〖sin〗^2 φ) dφ〗,n=6</vt:lpstr>
      <vt:lpstr>PowerPoint 演示文稿</vt:lpstr>
      <vt:lpstr>6.若用复合梯形公式计算积分I=∫_0^1▒〖e^x dx〗，问区间[0,1]应分多少等份才能使截断误差不超过1/2 10^(-5)？若改用复合辛普森公式，要达到同样精度区间[0,1]应分多少等份？ </vt:lpstr>
      <vt:lpstr>8.用龙贝格求积方法计算∫_0^2π▒xsinxdx，使误差不超过10-5</vt:lpstr>
      <vt:lpstr>10.试构造高斯型求积公式 ∫_0^1▒〖1/√x f(x) 〗 dx≈A_0 f(x_0 )+A_1 f(x_1 )</vt:lpstr>
      <vt:lpstr>10.试构造高斯型求积公式 ∫_0^1▒〖1/√x f(x) 〗 dx≈A_0 f(x_0 )+A_1 f(x_1 )</vt:lpstr>
      <vt:lpstr>10.试构造高斯型求积公式 ∫_0^1▒〖1/√x f(x) 〗 dx≈A_0 f(x_0 )+A_1 f(x_1 )</vt:lpstr>
      <vt:lpstr>11.用n=2,3的高斯-勒让德公式计算积分 ∫_1^3▒〖e^x sinx〗 dx </vt:lpstr>
      <vt:lpstr>11.用n=2,3的高斯-勒让德公式计算积分 ∫_1^3▒〖e^x sinx〗 dx </vt:lpstr>
      <vt:lpstr>18.用三点公式求f(x)=1/〖(1+x)〗^2 在x=1.0， 1.1和1.2处的导数值。 f(x)的值由下表给出：  ■8(x&amp;■8(1.0     &amp;1.1&amp;       1.2)@f(x)&amp;■8(0.2500&amp;0.2268&amp;0.206))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数值积分与数值微分</dc:title>
  <dc:creator>颖 鞠</dc:creator>
  <cp:lastModifiedBy>颖 鞠</cp:lastModifiedBy>
  <cp:revision>27</cp:revision>
  <dcterms:created xsi:type="dcterms:W3CDTF">2020-04-14T08:37:44Z</dcterms:created>
  <dcterms:modified xsi:type="dcterms:W3CDTF">2025-04-20T15:40:40Z</dcterms:modified>
</cp:coreProperties>
</file>